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CF26-FF5D-440E-9B24-8358D74DE2AC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B13D-7C36-4EED-8902-D3764E50E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appytranslatoracademy.com/product/korean-english-translation-basic/" TargetMode="External"/><Relationship Id="rId13" Type="http://schemas.openxmlformats.org/officeDocument/2006/relationships/hyperlink" Target="https://happytranslatoracademy.com/product/9-ear-opening-tips-freelance-transltors-running-single-person-enterprises/" TargetMode="External"/><Relationship Id="rId3" Type="http://schemas.openxmlformats.org/officeDocument/2006/relationships/hyperlink" Target="https://happytranslatoracademy.com/product/fluency-now/" TargetMode="External"/><Relationship Id="rId7" Type="http://schemas.openxmlformats.org/officeDocument/2006/relationships/hyperlink" Target="https://happytranslatoracademy.com/product/writing-e-mails-english-non-english-native-translators/" TargetMode="External"/><Relationship Id="rId12" Type="http://schemas.openxmlformats.org/officeDocument/2006/relationships/hyperlink" Target="https://happytranslatoracademy.com/product/participate-internet-translation-mark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appytranslatoracademy.com/product/proofread-english-translation-non-native-english-translator/" TargetMode="External"/><Relationship Id="rId11" Type="http://schemas.openxmlformats.org/officeDocument/2006/relationships/hyperlink" Target="http://happytranslator.net/shop/%ED%96%89%EB%B3%B5%ED%95%9C-%EB%B2%88%EC%97%AD%EA%B0%80-%EC%B2%AB-%EB%B0%9C-%EB%82%B4%EB%94%9B%EA%B8%B0-e-course/" TargetMode="External"/><Relationship Id="rId5" Type="http://schemas.openxmlformats.org/officeDocument/2006/relationships/hyperlink" Target="https://happytranslatoracademy.com/product/10-simple-yet-powerful-english-grammar-lessons-non-native-translators/" TargetMode="External"/><Relationship Id="rId15" Type="http://schemas.openxmlformats.org/officeDocument/2006/relationships/hyperlink" Target="https://happytranslatoracademy.com/product/accounting-system-freelance-translators/" TargetMode="External"/><Relationship Id="rId10" Type="http://schemas.openxmlformats.org/officeDocument/2006/relationships/hyperlink" Target="https://happytranslatoracademy.com/product/email-course-native-korean-speaker-kor-eng-translators-practice-english-composition/" TargetMode="External"/><Relationship Id="rId4" Type="http://schemas.openxmlformats.org/officeDocument/2006/relationships/hyperlink" Target="https://happytranslatoracademy.com/product/learn-use-fluency-one-hour-e-course/" TargetMode="External"/><Relationship Id="rId9" Type="http://schemas.openxmlformats.org/officeDocument/2006/relationships/hyperlink" Target="https://happytranslatoracademy.com/product/korean-english-translation-intermediate/" TargetMode="External"/><Relationship Id="rId14" Type="http://schemas.openxmlformats.org/officeDocument/2006/relationships/hyperlink" Target="https://happytranslatoracademy.com/product/approach-sample-translations-e-boo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62000" y="0"/>
            <a:ext cx="8229600" cy="6705600"/>
            <a:chOff x="762000" y="0"/>
            <a:chExt cx="8229600" cy="6705600"/>
          </a:xfrm>
        </p:grpSpPr>
        <p:pic>
          <p:nvPicPr>
            <p:cNvPr id="4" name="Picture 3" descr="Tre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800" y="533400"/>
              <a:ext cx="7425179" cy="6134957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762000" y="1752600"/>
              <a:ext cx="3886200" cy="1371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62000" y="1219200"/>
              <a:ext cx="3048000" cy="2057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ko-KR" dirty="0" smtClean="0">
                  <a:solidFill>
                    <a:prstClr val="black"/>
                  </a:solidFill>
                </a:rPr>
                <a:t>Courses for Particular Fields</a:t>
              </a:r>
            </a:p>
            <a:p>
              <a:pPr algn="ctr"/>
              <a:r>
                <a:rPr lang="en-CA" altLang="ko-KR" sz="1100" dirty="0" smtClean="0">
                  <a:solidFill>
                    <a:schemeClr val="tx1"/>
                  </a:solidFill>
                </a:rPr>
                <a:t>(coming soon)</a:t>
              </a:r>
              <a:endParaRPr lang="ko-KR" altLang="en-US" sz="1100" dirty="0" smtClean="0"/>
            </a:p>
            <a:p>
              <a:pPr lvl="0" algn="ctr"/>
              <a:endParaRPr lang="en-US" altLang="ko-KR" sz="1100" dirty="0" smtClean="0">
                <a:solidFill>
                  <a:prstClr val="black"/>
                </a:solidFill>
              </a:endParaRPr>
            </a:p>
            <a:p>
              <a:pPr algn="ctr"/>
              <a:endParaRPr lang="ko-KR" alt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5715000" y="1371600"/>
              <a:ext cx="3276600" cy="1981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ko-KR" dirty="0" smtClean="0">
                  <a:solidFill>
                    <a:prstClr val="black"/>
                  </a:solidFill>
                </a:rPr>
                <a:t>Technical Courses</a:t>
              </a:r>
              <a:endParaRPr lang="ko-KR" altLang="en-US" dirty="0" smtClean="0">
                <a:solidFill>
                  <a:prstClr val="black"/>
                </a:solidFill>
              </a:endParaRPr>
            </a:p>
            <a:p>
              <a:pPr lvl="0"/>
              <a:endParaRPr lang="en-US" altLang="ko-KR" sz="9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CA" altLang="ko-KR" sz="1000" dirty="0" smtClean="0">
                  <a:solidFill>
                    <a:schemeClr val="tx1"/>
                  </a:solidFill>
                  <a:hlinkClick r:id="rId3"/>
                </a:rPr>
                <a:t>Fluency Now</a:t>
              </a:r>
              <a:endParaRPr lang="en-CA" altLang="ko-KR" sz="10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CA" altLang="ko-KR" sz="1000" dirty="0" smtClean="0">
                  <a:solidFill>
                    <a:schemeClr val="tx1"/>
                  </a:solidFill>
                  <a:hlinkClick r:id="rId4"/>
                </a:rPr>
                <a:t>Learn How to Use Fluency </a:t>
              </a:r>
              <a:r>
                <a:rPr lang="en-CA" altLang="ko-KR" sz="1000" dirty="0" smtClean="0">
                  <a:solidFill>
                    <a:schemeClr val="tx1"/>
                  </a:solidFill>
                  <a:hlinkClick r:id="rId4"/>
                </a:rPr>
                <a:t>in </a:t>
              </a:r>
              <a:r>
                <a:rPr lang="en-CA" altLang="ko-KR" sz="1000" dirty="0" smtClean="0">
                  <a:solidFill>
                    <a:schemeClr val="tx1"/>
                  </a:solidFill>
                  <a:hlinkClick r:id="rId4"/>
                </a:rPr>
                <a:t>Under One Hour E-Course</a:t>
              </a:r>
              <a:endParaRPr lang="en-CA" altLang="ko-K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CA" altLang="ko-KR" sz="1000" dirty="0" smtClean="0">
                  <a:solidFill>
                    <a:schemeClr val="tx1"/>
                  </a:solidFill>
                </a:rPr>
                <a:t>(more to come)</a:t>
              </a:r>
              <a:endParaRPr lang="ko-KR" alt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133600" y="3962400"/>
              <a:ext cx="5181600" cy="2743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ko-KR" sz="2000" dirty="0" smtClean="0">
                  <a:solidFill>
                    <a:prstClr val="black"/>
                  </a:solidFill>
                </a:rPr>
                <a:t>Foundational </a:t>
              </a:r>
              <a:r>
                <a:rPr lang="en-US" altLang="ko-KR" sz="2000" dirty="0" smtClean="0">
                  <a:solidFill>
                    <a:prstClr val="black"/>
                  </a:solidFill>
                </a:rPr>
                <a:t>Courses</a:t>
              </a:r>
            </a:p>
            <a:p>
              <a:pPr lvl="0" algn="ctr"/>
              <a:endParaRPr lang="en-US" altLang="ko-KR" sz="5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CA" altLang="ko-KR" sz="1100" dirty="0" smtClean="0">
                  <a:solidFill>
                    <a:schemeClr val="tx1"/>
                  </a:solidFill>
                  <a:hlinkClick r:id="rId5"/>
                </a:rPr>
                <a:t>10 Simple Yet Powerful English Grammar Lessons for Non-Native Translators</a:t>
              </a:r>
              <a:endParaRPr lang="en-CA" altLang="ko-KR" sz="11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CA" altLang="ko-KR" sz="1100" dirty="0" smtClean="0">
                  <a:solidFill>
                    <a:schemeClr val="tx1"/>
                  </a:solidFill>
                  <a:hlinkClick r:id="rId6"/>
                </a:rPr>
                <a:t>How to Proofread Your English Translation as a Non-Native English Translator E-Course</a:t>
              </a:r>
              <a:endParaRPr lang="en-CA" altLang="ko-KR" sz="11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CA" altLang="ko-KR" sz="1100" dirty="0" smtClean="0">
                  <a:solidFill>
                    <a:schemeClr val="tx1"/>
                  </a:solidFill>
                  <a:hlinkClick r:id="rId7"/>
                </a:rPr>
                <a:t>Writing E-mails in English for Non-English Native Translators E-Course</a:t>
              </a:r>
              <a:endParaRPr lang="en-CA" altLang="ko-KR" sz="11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US" altLang="ko-KR" sz="1100" dirty="0" smtClean="0">
                  <a:solidFill>
                    <a:schemeClr val="tx1"/>
                  </a:solidFill>
                  <a:hlinkClick r:id="rId8"/>
                </a:rPr>
                <a:t>Korean to English translation – Basic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US" altLang="ko-KR" sz="1100" dirty="0" smtClean="0">
                  <a:solidFill>
                    <a:schemeClr val="tx1"/>
                  </a:solidFill>
                  <a:hlinkClick r:id="rId9"/>
                </a:rPr>
                <a:t>Korean to English translation – Intermediate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CA" altLang="ko-KR" sz="1100" dirty="0" smtClean="0">
                  <a:solidFill>
                    <a:schemeClr val="tx1"/>
                  </a:solidFill>
                  <a:hlinkClick r:id="rId10"/>
                </a:rPr>
                <a:t>An email course for native Korean speaker KOR to ENG translators to practice English composition</a:t>
              </a:r>
              <a:endParaRPr lang="en-CA" altLang="ko-KR" sz="11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endParaRPr lang="en-US" altLang="ko-KR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9392" y="2743200"/>
              <a:ext cx="1421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="1" dirty="0" smtClean="0">
                  <a:solidFill>
                    <a:srgbClr val="0000FF"/>
                  </a:solidFill>
                </a:rPr>
                <a:t>Translation </a:t>
              </a:r>
            </a:p>
            <a:p>
              <a:pPr algn="ctr"/>
              <a:r>
                <a:rPr lang="en-US" altLang="ko-KR" sz="2000" b="1" dirty="0" smtClean="0">
                  <a:solidFill>
                    <a:srgbClr val="0000FF"/>
                  </a:solidFill>
                </a:rPr>
                <a:t>Courses</a:t>
              </a:r>
              <a:endParaRPr lang="ko-KR" altLang="en-US" sz="2000" b="1" dirty="0">
                <a:solidFill>
                  <a:srgbClr val="0000FF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819400" y="0"/>
              <a:ext cx="3733800" cy="2438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ko-KR" dirty="0" smtClean="0">
                  <a:solidFill>
                    <a:prstClr val="black"/>
                  </a:solidFill>
                </a:rPr>
                <a:t>Translation </a:t>
              </a:r>
              <a:r>
                <a:rPr lang="en-US" altLang="ko-KR" dirty="0" smtClean="0">
                  <a:solidFill>
                    <a:prstClr val="black"/>
                  </a:solidFill>
                </a:rPr>
                <a:t>Business Courses</a:t>
              </a:r>
              <a:endParaRPr lang="ko-KR" altLang="en-US" dirty="0" smtClean="0">
                <a:solidFill>
                  <a:prstClr val="black"/>
                </a:solidFill>
              </a:endParaRPr>
            </a:p>
            <a:p>
              <a:pPr lvl="0"/>
              <a:endParaRPr lang="en-US" altLang="ko-KR" sz="200" dirty="0" smtClean="0">
                <a:solidFill>
                  <a:prstClr val="black"/>
                </a:solidFill>
                <a:hlinkClick r:id="rId11"/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CA" altLang="ko-KR" sz="1000" dirty="0" smtClean="0">
                  <a:solidFill>
                    <a:schemeClr val="tx1"/>
                  </a:solidFill>
                  <a:hlinkClick r:id="rId12"/>
                </a:rPr>
                <a:t>How to Participate in the Internet Translation Market</a:t>
              </a:r>
              <a:endParaRPr lang="en-US" altLang="ko-KR" sz="10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US" altLang="ko-KR" sz="1000" dirty="0" smtClean="0">
                  <a:solidFill>
                    <a:schemeClr val="tx1"/>
                  </a:solidFill>
                  <a:hlinkClick r:id="rId13"/>
                </a:rPr>
                <a:t>9 Ear-Opening Tips for Freelance Translators Running Single-Person Enterprises E</a:t>
              </a:r>
              <a:r>
                <a:rPr lang="en-CA" altLang="ko-KR" sz="1000" dirty="0" smtClean="0">
                  <a:solidFill>
                    <a:schemeClr val="tx1"/>
                  </a:solidFill>
                  <a:hlinkClick r:id="rId13"/>
                </a:rPr>
                <a:t>-Book</a:t>
              </a:r>
              <a:endParaRPr lang="en-US" altLang="ko-KR" sz="1000" dirty="0" smtClean="0">
                <a:solidFill>
                  <a:schemeClr val="tx1"/>
                </a:solidFill>
              </a:endParaRPr>
            </a:p>
            <a:p>
              <a:pPr>
                <a:buFont typeface="Wingdings" pitchFamily="2" charset="2"/>
                <a:buChar char="u"/>
              </a:pPr>
              <a:r>
                <a:rPr lang="en-CA" altLang="ko-KR" sz="1000" dirty="0" smtClean="0">
                  <a:solidFill>
                    <a:schemeClr val="tx1"/>
                  </a:solidFill>
                  <a:hlinkClick r:id="rId14"/>
                </a:rPr>
                <a:t>How To Approach Sample Translations E-Book </a:t>
              </a:r>
              <a:endParaRPr lang="en-US" altLang="ko-KR" sz="1000" dirty="0" smtClean="0">
                <a:solidFill>
                  <a:schemeClr val="tx1"/>
                </a:solidFill>
              </a:endParaRPr>
            </a:p>
            <a:p>
              <a:pPr lvl="0">
                <a:buFont typeface="Wingdings" pitchFamily="2" charset="2"/>
                <a:buChar char="u"/>
              </a:pPr>
              <a:r>
                <a:rPr lang="en-CA" altLang="ko-KR" sz="1000" dirty="0" smtClean="0">
                  <a:solidFill>
                    <a:schemeClr val="tx1"/>
                  </a:solidFill>
                  <a:hlinkClick r:id="rId15"/>
                </a:rPr>
                <a:t>Accounting System for Freelance Translators</a:t>
              </a:r>
              <a:endParaRPr lang="en-CA" altLang="ko-KR" sz="10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Lee</cp:lastModifiedBy>
  <cp:revision>29</cp:revision>
  <dcterms:created xsi:type="dcterms:W3CDTF">2016-01-03T00:47:25Z</dcterms:created>
  <dcterms:modified xsi:type="dcterms:W3CDTF">2017-04-21T14:31:10Z</dcterms:modified>
</cp:coreProperties>
</file>